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Garamond"/>
      <p:regular r:id="rId39"/>
      <p:bold r:id="rId40"/>
      <p:italic r:id="rId41"/>
      <p:boldItalic r:id="rId42"/>
    </p:embeddedFont>
    <p:embeddedFont>
      <p:font typeface="Arial Narrow"/>
      <p:regular r:id="rId43"/>
      <p:bold r:id="rId44"/>
      <p:italic r:id="rId45"/>
      <p:boldItalic r:id="rId46"/>
    </p:embeddedFont>
    <p:embeddedFont>
      <p:font typeface="Source Sans Pro SemiBold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Merriweather Black"/>
      <p:bold r:id="rId55"/>
      <p:boldItalic r:id="rId56"/>
    </p:embeddedFont>
    <p:embeddedFont>
      <p:font typeface="Merriweather"/>
      <p:regular r:id="rId57"/>
      <p:bold r:id="rId58"/>
      <p:italic r:id="rId59"/>
      <p:boldItalic r:id="rId60"/>
    </p:embeddedFont>
    <p:embeddedFont>
      <p:font typeface="Source Sans Pr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73C6F54-2C89-44F0-B5FB-98A11355695D}">
  <a:tblStyle styleId="{773C6F54-2C89-44F0-B5FB-98A1135569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aramond-bold.fntdata"/><Relationship Id="rId42" Type="http://schemas.openxmlformats.org/officeDocument/2006/relationships/font" Target="fonts/Garamond-boldItalic.fntdata"/><Relationship Id="rId41" Type="http://schemas.openxmlformats.org/officeDocument/2006/relationships/font" Target="fonts/Garamond-italic.fntdata"/><Relationship Id="rId44" Type="http://schemas.openxmlformats.org/officeDocument/2006/relationships/font" Target="fonts/ArialNarrow-bold.fntdata"/><Relationship Id="rId43" Type="http://schemas.openxmlformats.org/officeDocument/2006/relationships/font" Target="fonts/ArialNarrow-regular.fntdata"/><Relationship Id="rId46" Type="http://schemas.openxmlformats.org/officeDocument/2006/relationships/font" Target="fonts/ArialNarrow-boldItalic.fntdata"/><Relationship Id="rId45" Type="http://schemas.openxmlformats.org/officeDocument/2006/relationships/font" Target="fonts/ArialNarrow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SourceSansProSemiBold-bold.fntdata"/><Relationship Id="rId47" Type="http://schemas.openxmlformats.org/officeDocument/2006/relationships/font" Target="fonts/SourceSansProSemiBold-regular.fntdata"/><Relationship Id="rId49" Type="http://schemas.openxmlformats.org/officeDocument/2006/relationships/font" Target="fonts/SourceSansPro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Garamond-regular.fntdata"/><Relationship Id="rId38" Type="http://schemas.openxmlformats.org/officeDocument/2006/relationships/slide" Target="slides/slide31.xml"/><Relationship Id="rId62" Type="http://schemas.openxmlformats.org/officeDocument/2006/relationships/font" Target="fonts/SourceSansPro-bold.fntdata"/><Relationship Id="rId61" Type="http://schemas.openxmlformats.org/officeDocument/2006/relationships/font" Target="fonts/SourceSansPro-regular.fntdata"/><Relationship Id="rId20" Type="http://schemas.openxmlformats.org/officeDocument/2006/relationships/slide" Target="slides/slide13.xml"/><Relationship Id="rId64" Type="http://schemas.openxmlformats.org/officeDocument/2006/relationships/font" Target="fonts/SourceSansPro-boldItalic.fntdata"/><Relationship Id="rId63" Type="http://schemas.openxmlformats.org/officeDocument/2006/relationships/font" Target="fonts/SourceSansPr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Merriweather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-regular.fntdata"/><Relationship Id="rId50" Type="http://schemas.openxmlformats.org/officeDocument/2006/relationships/font" Target="fonts/SourceSansProSemiBold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4.xml"/><Relationship Id="rId55" Type="http://schemas.openxmlformats.org/officeDocument/2006/relationships/font" Target="fonts/MerriweatherBlack-bold.fntdata"/><Relationship Id="rId10" Type="http://schemas.openxmlformats.org/officeDocument/2006/relationships/slide" Target="slides/slide3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6.xml"/><Relationship Id="rId57" Type="http://schemas.openxmlformats.org/officeDocument/2006/relationships/font" Target="fonts/Merriweather-regular.fntdata"/><Relationship Id="rId12" Type="http://schemas.openxmlformats.org/officeDocument/2006/relationships/slide" Target="slides/slide5.xml"/><Relationship Id="rId56" Type="http://schemas.openxmlformats.org/officeDocument/2006/relationships/font" Target="fonts/MerriweatherBlack-boldItalic.fntdata"/><Relationship Id="rId15" Type="http://schemas.openxmlformats.org/officeDocument/2006/relationships/slide" Target="slides/slide8.xml"/><Relationship Id="rId59" Type="http://schemas.openxmlformats.org/officeDocument/2006/relationships/font" Target="fonts/Merriweather-italic.fntdata"/><Relationship Id="rId14" Type="http://schemas.openxmlformats.org/officeDocument/2006/relationships/slide" Target="slides/slide7.xml"/><Relationship Id="rId58" Type="http://schemas.openxmlformats.org/officeDocument/2006/relationships/font" Target="fonts/Merriweather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6f215b59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46f215b59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2a9c2578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2a9c2578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2a9c2578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2a9c2578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2a9c2578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2a9c2578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72811839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72811839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a9c257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2a9c257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2a9c257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2a9c257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2a9c257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2a9c257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2a9c257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2a9c257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2a9c2578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2a9c2578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a9c2578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2a9c2578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SMarker is categorized as a non holonomic robot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holonomic is just a big term which means your current state depends on how you reach to this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 example is parallel parking.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your car is a holonomic system, your car will be able to move sideway into the slots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 most of our cars are also holonomically constrained, so we have to move back and forth, slowly squiggle into the tiny spots.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thing goes to our smarker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x and y move ment, but the only thing we can control is the rotation of the two wheels.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also a major path planning challenges that numerous researches are working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2a9c2578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2a9c2578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2a9c2578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2a9c2578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a9c2578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a9c2578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stepper motors are controlled by pulses.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segment of the path, we send a control command and ask each wheel to turn certain degrees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keep track of the odometry on each wheel and assume there is no slippage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2a9c2578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2a9c2578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a metal geared servo motor to control the up down of the marker.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constant force on the marker against the wall is also a 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hard, you will push the robot off the wall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lightly, it will not right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a9c2578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a9c2578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beecd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4beecd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beecd9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beecd9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d249c8c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d249c8c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 - Economical - Good for prototyping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Stepper Motor - Movement of wheels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board - Helps ESP32 drive the motor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- Movement of marker up/down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Rubber bands - High friction coefficient - Ensures no slippage - Tyres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Bucky balls - Magnetic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2a9c2578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2a9c2578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loop control -&gt; currently done by odometry, encoder or continuous servo drive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gravity compensation -&gt; accelerometer +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74747"/>
                </a:solidFill>
                <a:latin typeface="Montserrat"/>
                <a:ea typeface="Montserrat"/>
                <a:cs typeface="Montserrat"/>
                <a:sym typeface="Montserrat"/>
              </a:rPr>
              <a:t>lack of torque -&gt;  </a:t>
            </a:r>
            <a:r>
              <a:rPr lang="en" sz="1300">
                <a:solidFill>
                  <a:srgbClr val="474747"/>
                </a:solidFill>
                <a:latin typeface="Montserrat"/>
                <a:ea typeface="Montserrat"/>
                <a:cs typeface="Montserrat"/>
                <a:sym typeface="Montserrat"/>
              </a:rPr>
              <a:t>Gear ratio, voltage, tread</a:t>
            </a:r>
            <a:endParaRPr sz="1300">
              <a:solidFill>
                <a:srgbClr val="4747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747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747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2934627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2934627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072811839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072811839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2a9c2578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2a9c2578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2a9c2578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2a9c2578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2a9c2578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2a9c2578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a9c2578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a9c2578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2a9c2578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2a9c2578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2a9c2578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2a9c2578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2a9c2578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2a9c2578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2a9c2578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2a9c2578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2a9c2578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2a9c2578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543873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1143000" y="1524109"/>
            <a:ext cx="68580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Only">
  <p:cSld name="3_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55713" y="877723"/>
            <a:ext cx="1737693" cy="161853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730526" y="877723"/>
            <a:ext cx="77847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500"/>
              <a:buFont typeface="Garamond"/>
              <a:buNone/>
              <a:defRPr b="0" i="0" sz="4500" u="none" cap="none" strike="noStrik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702387" y="877723"/>
            <a:ext cx="7812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702387" y="1837039"/>
            <a:ext cx="78129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23888" y="3507827"/>
            <a:ext cx="78867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702387" y="877723"/>
            <a:ext cx="7812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702387" y="1828799"/>
            <a:ext cx="38124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4629150" y="1828799"/>
            <a:ext cx="38862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3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701565" y="662152"/>
            <a:ext cx="7815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701566" y="1379482"/>
            <a:ext cx="37965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2" type="body"/>
          </p:nvPr>
        </p:nvSpPr>
        <p:spPr>
          <a:xfrm>
            <a:off x="701566" y="1990271"/>
            <a:ext cx="3796500" cy="27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3" type="body"/>
          </p:nvPr>
        </p:nvSpPr>
        <p:spPr>
          <a:xfrm>
            <a:off x="4629150" y="1379482"/>
            <a:ext cx="38874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4" type="body"/>
          </p:nvPr>
        </p:nvSpPr>
        <p:spPr>
          <a:xfrm>
            <a:off x="4629150" y="1990271"/>
            <a:ext cx="3887400" cy="27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5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702387" y="877723"/>
            <a:ext cx="7812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702387" y="4480063"/>
            <a:ext cx="4850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1" name="Google Shape;91;p21"/>
          <p:cNvSpPr/>
          <p:nvPr>
            <p:ph idx="2" type="pic"/>
          </p:nvPr>
        </p:nvSpPr>
        <p:spPr>
          <a:xfrm>
            <a:off x="702387" y="717331"/>
            <a:ext cx="78129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>
  <p:cSld name="2_Title 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702387" y="4480063"/>
            <a:ext cx="48936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5" name="Google Shape;95;p22"/>
          <p:cNvSpPr/>
          <p:nvPr>
            <p:ph idx="2" type="pic"/>
          </p:nvPr>
        </p:nvSpPr>
        <p:spPr>
          <a:xfrm>
            <a:off x="702387" y="717331"/>
            <a:ext cx="78129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>
            <p:ph idx="2" type="pic"/>
          </p:nvPr>
        </p:nvSpPr>
        <p:spPr>
          <a:xfrm>
            <a:off x="702387" y="717331"/>
            <a:ext cx="7812900" cy="4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5662613" y="4724400"/>
            <a:ext cx="2905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629841" y="740569"/>
            <a:ext cx="31041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3887391" y="740569"/>
            <a:ext cx="4629000" cy="3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2" type="body"/>
          </p:nvPr>
        </p:nvSpPr>
        <p:spPr>
          <a:xfrm>
            <a:off x="629841" y="1928813"/>
            <a:ext cx="31041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3" type="body"/>
          </p:nvPr>
        </p:nvSpPr>
        <p:spPr>
          <a:xfrm>
            <a:off x="5662613" y="4743450"/>
            <a:ext cx="2905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701566" y="717330"/>
            <a:ext cx="30084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" name="Google Shape;107;p25"/>
          <p:cNvSpPr/>
          <p:nvPr>
            <p:ph idx="2" type="pic"/>
          </p:nvPr>
        </p:nvSpPr>
        <p:spPr>
          <a:xfrm>
            <a:off x="3871625" y="717331"/>
            <a:ext cx="4629000" cy="3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701565" y="1718440"/>
            <a:ext cx="3008400" cy="29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3" type="body"/>
          </p:nvPr>
        </p:nvSpPr>
        <p:spPr>
          <a:xfrm>
            <a:off x="5662613" y="4710113"/>
            <a:ext cx="2905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02387" y="877723"/>
            <a:ext cx="7812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02387" y="1837039"/>
            <a:ext cx="78129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3073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>
            <a:off x="702387" y="547567"/>
            <a:ext cx="84417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038193" y="353966"/>
            <a:ext cx="2910710" cy="120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13"/>
          <p:cNvCxnSpPr/>
          <p:nvPr/>
        </p:nvCxnSpPr>
        <p:spPr>
          <a:xfrm>
            <a:off x="702387" y="291377"/>
            <a:ext cx="8441700" cy="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355" y="120371"/>
            <a:ext cx="603033" cy="603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702387" y="4989501"/>
            <a:ext cx="78129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rootrobotics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d78TqGutAUk" TargetMode="External"/><Relationship Id="rId4" Type="http://schemas.openxmlformats.org/officeDocument/2006/relationships/image" Target="../media/image1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1143000" y="1332709"/>
            <a:ext cx="68580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Introduction to Smarker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1000">
                <a:latin typeface="Merriweather"/>
                <a:ea typeface="Merriweather"/>
                <a:cs typeface="Merriweather"/>
                <a:sym typeface="Merriweather"/>
              </a:rPr>
              <a:t>The world’s smartest marker!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1143000" y="2543873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</a:pPr>
            <a:r>
              <a:rPr lang="en"/>
              <a:t>Harshavardhan Srinivas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</a:pPr>
            <a:r>
              <a:rPr lang="en"/>
              <a:t>Ting-yu (Steven) Yeh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30738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7F7F7F"/>
                </a:solidFill>
              </a:rPr>
              <a:t>Instructor: Amr Elkady</a:t>
            </a:r>
            <a:endParaRPr sz="15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0738"/>
              </a:buClr>
              <a:buSzPts val="1800"/>
              <a:buFont typeface="Arial"/>
              <a:buNone/>
            </a:pPr>
            <a:r>
              <a:rPr lang="en" sz="1000"/>
              <a:t>Date: Mar 15</a:t>
            </a:r>
            <a:r>
              <a:rPr baseline="30000" lang="en" sz="1000"/>
              <a:t>th</a:t>
            </a:r>
            <a:r>
              <a:rPr lang="en" sz="1000"/>
              <a:t>, 2019</a:t>
            </a:r>
            <a:endParaRPr sz="1500">
              <a:solidFill>
                <a:srgbClr val="7F7F7F"/>
              </a:solidFill>
            </a:endParaRPr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800" y="1016725"/>
            <a:ext cx="2334275" cy="377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728250" y="1354725"/>
            <a:ext cx="7687500" cy="344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Controller + Software (ESP32 + Arduino IDE)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Remote control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Actuators (Stepper Motor, </a:t>
            </a: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Servo Motor</a:t>
            </a: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)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Movement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Web/Mobile app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72" name="Google Shape;172;p35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System Components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728250" y="1354725"/>
            <a:ext cx="7687500" cy="344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Controller + Software (ESP32 + Arduino IDE)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Remote control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Actuators (Stepper Motor, Servo Motor)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Movement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Web/Mobile app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Cloud API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78" name="Google Shape;178;p36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System Components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title"/>
          </p:nvPr>
        </p:nvSpPr>
        <p:spPr>
          <a:xfrm>
            <a:off x="730526" y="877723"/>
            <a:ext cx="7784700" cy="351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Rest</a:t>
            </a:r>
            <a:endParaRPr/>
          </a:p>
        </p:txBody>
      </p:sp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728250" y="1354725"/>
            <a:ext cx="7687500" cy="298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747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8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3F3F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Concept Design</a:t>
            </a:r>
            <a:endParaRPr b="0">
              <a:solidFill>
                <a:srgbClr val="F3F3F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91" name="Google Shape;191;p38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728250" y="1488050"/>
            <a:ext cx="7687500" cy="285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3D Printing!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97" name="Google Shape;197;p39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How did we build the rest?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98" name="Google Shape;198;p39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How did we build the rest?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554" y="562200"/>
            <a:ext cx="3655350" cy="27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200" y="2135050"/>
            <a:ext cx="3042359" cy="28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>
            <p:ph idx="1" type="body"/>
          </p:nvPr>
        </p:nvSpPr>
        <p:spPr>
          <a:xfrm>
            <a:off x="728250" y="1488050"/>
            <a:ext cx="7687500" cy="285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3D Printing!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How did we build the rest?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951" y="568475"/>
            <a:ext cx="3421049" cy="3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400" y="1876750"/>
            <a:ext cx="2905200" cy="311432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>
            <p:ph idx="1" type="body"/>
          </p:nvPr>
        </p:nvSpPr>
        <p:spPr>
          <a:xfrm>
            <a:off x="728250" y="1488050"/>
            <a:ext cx="7687500" cy="285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3D Printing!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How did we build the rest?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437" y="557993"/>
            <a:ext cx="4062563" cy="375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 txBox="1"/>
          <p:nvPr>
            <p:ph idx="1" type="body"/>
          </p:nvPr>
        </p:nvSpPr>
        <p:spPr>
          <a:xfrm>
            <a:off x="728250" y="1488050"/>
            <a:ext cx="7687500" cy="285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3D Printing!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idx="1" type="body"/>
          </p:nvPr>
        </p:nvSpPr>
        <p:spPr>
          <a:xfrm>
            <a:off x="728250" y="1488050"/>
            <a:ext cx="7687500" cy="285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Buckyballs</a:t>
            </a: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!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Weighs only 1g, can pull 200g</a:t>
            </a:r>
            <a:endParaRPr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27" name="Google Shape;227;p43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How did we build the rest?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28" name="Google Shape;228;p43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600" y="1354725"/>
            <a:ext cx="2489475" cy="24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Theory for Mobile Robotics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35" name="Google Shape;235;p44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625" y="1207098"/>
            <a:ext cx="2511828" cy="348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75" y="1441548"/>
            <a:ext cx="4691327" cy="333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730526" y="877723"/>
            <a:ext cx="7784700" cy="351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How do we control the bot?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43" name="Google Shape;243;p45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1650" y="1156225"/>
            <a:ext cx="5053650" cy="36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5"/>
          <p:cNvSpPr txBox="1"/>
          <p:nvPr>
            <p:ph idx="1" type="body"/>
          </p:nvPr>
        </p:nvSpPr>
        <p:spPr>
          <a:xfrm>
            <a:off x="4572000" y="1798725"/>
            <a:ext cx="4447800" cy="245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400"/>
              <a:buFont typeface="Source Sans Pro SemiBold"/>
              <a:buChar char="•"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Keeping track of coordinates!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How do we control the bot?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51" name="Google Shape;251;p46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1650" y="1156225"/>
            <a:ext cx="5053650" cy="36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4572000" y="1798725"/>
            <a:ext cx="4447800" cy="245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400"/>
              <a:buFont typeface="Source Sans Pro SemiBold"/>
              <a:buChar char="•"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Keeping track of coordinates!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400"/>
              <a:buFont typeface="Source Sans Pro SemiBold"/>
              <a:buChar char="•"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Assume no-slip condition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How do we control the marker?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59" name="Google Shape;259;p47"/>
          <p:cNvSpPr txBox="1"/>
          <p:nvPr>
            <p:ph idx="1" type="body"/>
          </p:nvPr>
        </p:nvSpPr>
        <p:spPr>
          <a:xfrm>
            <a:off x="418775" y="1459325"/>
            <a:ext cx="4606500" cy="288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400"/>
              <a:buFont typeface="Source Sans Pro SemiBold"/>
              <a:buChar char="•"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Servo moves it up/down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260" name="Google Shape;2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675" y="1082426"/>
            <a:ext cx="3390150" cy="363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How do we control the marker?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66" name="Google Shape;266;p48"/>
          <p:cNvSpPr txBox="1"/>
          <p:nvPr>
            <p:ph idx="1" type="body"/>
          </p:nvPr>
        </p:nvSpPr>
        <p:spPr>
          <a:xfrm>
            <a:off x="418775" y="1459325"/>
            <a:ext cx="4606500" cy="288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400"/>
              <a:buFont typeface="Source Sans Pro SemiBold"/>
              <a:buChar char="•"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Servo moves it up/down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400"/>
              <a:buFont typeface="Source Sans Pro SemiBold"/>
              <a:buChar char="•"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Can be controlled from web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675" y="1082426"/>
            <a:ext cx="3390150" cy="363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Web App &amp; Mobile App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73" name="Google Shape;273;p49"/>
          <p:cNvSpPr txBox="1"/>
          <p:nvPr>
            <p:ph idx="1" type="body"/>
          </p:nvPr>
        </p:nvSpPr>
        <p:spPr>
          <a:xfrm>
            <a:off x="418775" y="1459325"/>
            <a:ext cx="4606500" cy="288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400"/>
              <a:buFont typeface="Source Sans Pro SemiBold"/>
              <a:buChar char="•"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UI for marker control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400"/>
              <a:buFont typeface="Source Sans Pro SemiBold"/>
              <a:buChar char="•"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Toggle marker up and down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274" name="Google Shape;2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100" y="1158535"/>
            <a:ext cx="1790142" cy="348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Cloud API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418775" y="1459325"/>
            <a:ext cx="7936500" cy="288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400"/>
              <a:buFont typeface="Source Sans Pro SemiBold"/>
              <a:buChar char="•"/>
            </a:pPr>
            <a:r>
              <a:rPr lang="en" sz="24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Realtime comprehensive monitoring</a:t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713" y="2408598"/>
            <a:ext cx="4519825" cy="18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Bill of Materials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87" name="Google Shape;287;p51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8" name="Google Shape;288;p51"/>
          <p:cNvGraphicFramePr/>
          <p:nvPr/>
        </p:nvGraphicFramePr>
        <p:xfrm>
          <a:off x="1107100" y="1554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{773C6F54-2C89-44F0-B5FB-98A11355695D}</a:tableStyleId>
              </a:tblPr>
              <a:tblGrid>
                <a:gridCol w="1809750"/>
                <a:gridCol w="1449100"/>
                <a:gridCol w="1512150"/>
                <a:gridCol w="2468000"/>
              </a:tblGrid>
              <a:tr h="36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Part Name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Description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Quantity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Price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36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Prusa PLA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 g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Free (Maker Lab)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37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Stepper Motor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28BYJ-48-5V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$4.95 (Adafruit)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37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Breakout Board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ULN2003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$1.95 (ebay)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Servo Motor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MG90S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$9.95 (Adafruit)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Rubber Bands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#84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 pack (45 ct)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$4.50 (Staples)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Bucky Balls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 mm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 pack (125 ct)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$19.68 (Online)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idx="1" type="body"/>
          </p:nvPr>
        </p:nvSpPr>
        <p:spPr>
          <a:xfrm>
            <a:off x="728250" y="1354725"/>
            <a:ext cx="7687500" cy="298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1800"/>
              <a:buFont typeface="Source Sans Pro"/>
              <a:buChar char="•"/>
            </a:pPr>
            <a:r>
              <a:rPr lang="en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batteries need to support current &gt; 1300 mA, 500 mA for each stepper motor and 300 mA for servo</a:t>
            </a:r>
            <a:endParaRPr>
              <a:solidFill>
                <a:srgbClr val="4747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800"/>
              <a:buFont typeface="Source Sans Pro"/>
              <a:buChar char="•"/>
            </a:pPr>
            <a:r>
              <a:rPr lang="en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Path planning of non-holonomic system</a:t>
            </a:r>
            <a:endParaRPr>
              <a:solidFill>
                <a:srgbClr val="4747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800"/>
              <a:buFont typeface="Source Sans Pro"/>
              <a:buChar char="•"/>
            </a:pPr>
            <a:r>
              <a:rPr lang="en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Position error</a:t>
            </a:r>
            <a:endParaRPr>
              <a:solidFill>
                <a:srgbClr val="4747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800"/>
              <a:buFont typeface="Source Sans Pro"/>
              <a:buChar char="•"/>
            </a:pPr>
            <a:r>
              <a:rPr lang="en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Stepper motor torque</a:t>
            </a:r>
            <a:endParaRPr>
              <a:solidFill>
                <a:srgbClr val="4747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47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" name="Google Shape;294;p52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Challenges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95" name="Google Shape;295;p52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idx="1" type="body"/>
          </p:nvPr>
        </p:nvSpPr>
        <p:spPr>
          <a:xfrm>
            <a:off x="728250" y="1354725"/>
            <a:ext cx="7687500" cy="298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Root Robotics</a:t>
            </a:r>
            <a:r>
              <a:rPr lang="en" sz="1300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" sz="1300" u="sng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https://rootrobotics.com/</a:t>
            </a:r>
            <a:endParaRPr sz="1300">
              <a:solidFill>
                <a:srgbClr val="4747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Robins Mathewa, Somashekhar S Hiremath: </a:t>
            </a:r>
            <a:r>
              <a:rPr i="1" lang="en" sz="1300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Trajectory tracking and control of differential drive robot for predefined regular geometrical path.</a:t>
            </a:r>
            <a:r>
              <a:rPr lang="en" sz="1300">
                <a:solidFill>
                  <a:srgbClr val="47474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Procedia Technology 25 ( 2016 ) 1273 – 1280 </a:t>
            </a:r>
            <a:endParaRPr sz="1300">
              <a:solidFill>
                <a:srgbClr val="4747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747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7474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" name="Google Shape;301;p53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Reference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302" name="Google Shape;302;p53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730526" y="877723"/>
            <a:ext cx="7784700" cy="351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 Video</a:t>
            </a:r>
            <a:endParaRPr/>
          </a:p>
        </p:txBody>
      </p:sp>
      <p:sp>
        <p:nvSpPr>
          <p:cNvPr id="308" name="Google Shape;308;p54"/>
          <p:cNvSpPr txBox="1"/>
          <p:nvPr>
            <p:ph idx="1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728250" y="1610700"/>
            <a:ext cx="7687500" cy="273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Lightweight drawing robot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28" name="Google Shape;128;p28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Outline / Objective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29" name="Google Shape;129;p28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5" title="Smarker Promo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 txBox="1"/>
          <p:nvPr>
            <p:ph type="title"/>
          </p:nvPr>
        </p:nvSpPr>
        <p:spPr>
          <a:xfrm>
            <a:off x="730526" y="877723"/>
            <a:ext cx="7784700" cy="351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319" name="Google Shape;319;p56"/>
          <p:cNvSpPr txBox="1"/>
          <p:nvPr>
            <p:ph idx="1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728250" y="1610700"/>
            <a:ext cx="7687500" cy="273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Lightweight drawing robot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Supports wifi control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35" name="Google Shape;135;p29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Outline / Objective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728250" y="1610700"/>
            <a:ext cx="7687500" cy="273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Lightweight drawing robot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Supports wifi control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Requires no additional hardware support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42" name="Google Shape;142;p30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Outline / Objective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43" name="Google Shape;143;p30"/>
          <p:cNvSpPr txBox="1"/>
          <p:nvPr>
            <p:ph idx="2" type="body"/>
          </p:nvPr>
        </p:nvSpPr>
        <p:spPr>
          <a:xfrm>
            <a:off x="5662613" y="4691063"/>
            <a:ext cx="2905200" cy="3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730526" y="877723"/>
            <a:ext cx="7784700" cy="351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5662613" y="4629150"/>
            <a:ext cx="2905200" cy="361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System Components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728250" y="1354725"/>
            <a:ext cx="7687500" cy="344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Controller + Software (ESP32 + Arduino IDE)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Remote control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0" name="Google Shape;160;p33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System Components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728250" y="1354725"/>
            <a:ext cx="7687500" cy="344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Controller + Software (ESP32 + Arduino IDE)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Remote control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AutoNum type="arabicPeriod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Actuators (Stepper Motor, Servo Motor)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200"/>
              <a:buFont typeface="Source Sans Pro SemiBold"/>
              <a:buChar char="•"/>
            </a:pPr>
            <a:r>
              <a:rPr lang="en" sz="2200">
                <a:solidFill>
                  <a:srgbClr val="47474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Movement</a:t>
            </a:r>
            <a:endParaRPr sz="2200">
              <a:solidFill>
                <a:srgbClr val="474747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6" name="Google Shape;166;p34"/>
          <p:cNvSpPr txBox="1"/>
          <p:nvPr>
            <p:ph type="title"/>
          </p:nvPr>
        </p:nvSpPr>
        <p:spPr>
          <a:xfrm>
            <a:off x="626187" y="496723"/>
            <a:ext cx="7812900" cy="85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Merriweather Black"/>
                <a:ea typeface="Merriweather Black"/>
                <a:cs typeface="Merriweather Black"/>
                <a:sym typeface="Merriweather Black"/>
              </a:rPr>
              <a:t>System Components</a:t>
            </a:r>
            <a:endParaRPr b="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anta Clara Powerpoin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96641"/>
      </a:accent1>
      <a:accent2>
        <a:srgbClr val="495764"/>
      </a:accent2>
      <a:accent3>
        <a:srgbClr val="71001B"/>
      </a:accent3>
      <a:accent4>
        <a:srgbClr val="FFC000"/>
      </a:accent4>
      <a:accent5>
        <a:srgbClr val="9D9B7B"/>
      </a:accent5>
      <a:accent6>
        <a:srgbClr val="759C9A"/>
      </a:accent6>
      <a:hlink>
        <a:srgbClr val="9E1B3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